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19"/>
  </p:notesMasterIdLst>
  <p:sldIdLst>
    <p:sldId id="256" r:id="rId2"/>
    <p:sldId id="303" r:id="rId3"/>
    <p:sldId id="346" r:id="rId4"/>
    <p:sldId id="332" r:id="rId5"/>
    <p:sldId id="354" r:id="rId6"/>
    <p:sldId id="359" r:id="rId7"/>
    <p:sldId id="358" r:id="rId8"/>
    <p:sldId id="365" r:id="rId9"/>
    <p:sldId id="355" r:id="rId10"/>
    <p:sldId id="357" r:id="rId11"/>
    <p:sldId id="356" r:id="rId12"/>
    <p:sldId id="364" r:id="rId13"/>
    <p:sldId id="360" r:id="rId14"/>
    <p:sldId id="361" r:id="rId15"/>
    <p:sldId id="362" r:id="rId16"/>
    <p:sldId id="363" r:id="rId17"/>
    <p:sldId id="286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572F2BA-FDC2-41F0-93AF-D48B60911387}">
          <p14:sldIdLst>
            <p14:sldId id="256"/>
            <p14:sldId id="303"/>
            <p14:sldId id="346"/>
            <p14:sldId id="332"/>
          </p14:sldIdLst>
        </p14:section>
        <p14:section name="Stomach" id="{13DE14AC-831F-4315-A6C1-77C30D70F94A}">
          <p14:sldIdLst>
            <p14:sldId id="354"/>
            <p14:sldId id="359"/>
            <p14:sldId id="358"/>
            <p14:sldId id="365"/>
            <p14:sldId id="355"/>
            <p14:sldId id="357"/>
            <p14:sldId id="356"/>
            <p14:sldId id="364"/>
            <p14:sldId id="360"/>
            <p14:sldId id="361"/>
            <p14:sldId id="362"/>
            <p14:sldId id="363"/>
          </p14:sldIdLst>
        </p14:section>
        <p14:section name="无标题节" id="{F830DE74-C429-46D1-9EAB-1A7A7F3F8885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Feng" initials="TF" lastIdx="1" clrIdx="0">
    <p:extLst>
      <p:ext uri="{19B8F6BF-5375-455C-9EA6-DF929625EA0E}">
        <p15:presenceInfo xmlns:p15="http://schemas.microsoft.com/office/powerpoint/2012/main" userId="7d33dddebd04a7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AA62"/>
    <a:srgbClr val="F15D15"/>
    <a:srgbClr val="F69161"/>
    <a:srgbClr val="FED2D2"/>
    <a:srgbClr val="F564E3"/>
    <a:srgbClr val="00BA38"/>
    <a:srgbClr val="00BFC4"/>
    <a:srgbClr val="B79F00"/>
    <a:srgbClr val="619CFF"/>
    <a:srgbClr val="F8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0364" autoAdjust="0"/>
  </p:normalViewPr>
  <p:slideViewPr>
    <p:cSldViewPr snapToGrid="0">
      <p:cViewPr varScale="1">
        <p:scale>
          <a:sx n="103" d="100"/>
          <a:sy n="103" d="100"/>
        </p:scale>
        <p:origin x="189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68D1A-FF65-4A24-A308-5B85F1EA9C1D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76C5-9B59-48C5-9F6C-B7064A1B0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9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uterus_818872#term=ovary&amp;page=1&amp;position=5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lipart-library.com/full-stomach-cliparts.htm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大家好，今天我总结一下目前的一些进展。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9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http://version10.string-db.org/10/p/4097451306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149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http://version10.string-db.org/10/p/4097451306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732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tissues: </a:t>
            </a:r>
          </a:p>
          <a:p>
            <a:r>
              <a:rPr lang="en-US" altLang="zh-CN" dirty="0"/>
              <a:t>Figure 96-well plate: </a:t>
            </a:r>
          </a:p>
          <a:p>
            <a:r>
              <a:rPr lang="en-US" altLang="zh-CN" dirty="0"/>
              <a:t>Figure NGS: https://coursesandconferences.wellcomegenomecampus.org/our-events/next-generation-sequencing-2019/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5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tissues: </a:t>
            </a:r>
          </a:p>
          <a:p>
            <a:r>
              <a:rPr lang="en-US" altLang="zh-CN" dirty="0"/>
              <a:t>Ovary: </a:t>
            </a:r>
            <a:r>
              <a:rPr lang="en-US" altLang="zh-CN" dirty="0">
                <a:hlinkClick r:id="rId3"/>
              </a:rPr>
              <a:t>https://www.flaticon.com/free-icon/uterus_818872#term=ovary&amp;page=1&amp;position=5</a:t>
            </a:r>
            <a:endParaRPr lang="en-US" altLang="zh-CN" dirty="0"/>
          </a:p>
          <a:p>
            <a:r>
              <a:rPr lang="en-US" altLang="zh-CN" dirty="0"/>
              <a:t>Stomach: </a:t>
            </a:r>
            <a:r>
              <a:rPr lang="en-US" altLang="zh-CN" dirty="0">
                <a:hlinkClick r:id="rId4"/>
              </a:rPr>
              <a:t>http://clipart-library.com/full-stomach-cliparts.html</a:t>
            </a:r>
            <a:endParaRPr lang="en-US" altLang="zh-CN" dirty="0"/>
          </a:p>
          <a:p>
            <a:r>
              <a:rPr lang="en-US" altLang="zh-CN" dirty="0"/>
              <a:t>Figure 96-well plate: </a:t>
            </a:r>
          </a:p>
          <a:p>
            <a:r>
              <a:rPr lang="en-US" altLang="zh-CN" dirty="0"/>
              <a:t>Figure NGS: https://coursesandconferences.wellcomegenomecampus.org/our-events/next-generation-sequencing-2019/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5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4608 = 96 * 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44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27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98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module gene       </a:t>
            </a:r>
            <a:r>
              <a:rPr lang="en-US" altLang="zh-CN" dirty="0" err="1"/>
              <a:t>ctype</a:t>
            </a:r>
            <a:r>
              <a:rPr lang="en-US" altLang="zh-CN" dirty="0"/>
              <a:t> </a:t>
            </a:r>
            <a:r>
              <a:rPr lang="en-US" altLang="zh-CN" dirty="0" err="1"/>
              <a:t>cellNum</a:t>
            </a:r>
            <a:endParaRPr lang="en-US" altLang="zh-CN" dirty="0"/>
          </a:p>
          <a:p>
            <a:r>
              <a:rPr lang="en-US" altLang="zh-CN" dirty="0"/>
              <a:t>ASPN+          178 4113       ASPN+     142</a:t>
            </a:r>
          </a:p>
          <a:p>
            <a:r>
              <a:rPr lang="en-US" altLang="zh-CN" dirty="0"/>
              <a:t>CACNA1A+       265 5054    CACNA1A+      88</a:t>
            </a:r>
          </a:p>
          <a:p>
            <a:r>
              <a:rPr lang="en-US" altLang="zh-CN" dirty="0"/>
              <a:t>Endo           235 5968        Endo      89</a:t>
            </a:r>
          </a:p>
          <a:p>
            <a:r>
              <a:rPr lang="en-US" altLang="zh-CN" dirty="0"/>
              <a:t>Epi-19         364 8822      Epi-19      63</a:t>
            </a:r>
          </a:p>
          <a:p>
            <a:r>
              <a:rPr lang="en-US" altLang="zh-CN" dirty="0"/>
              <a:t>Erythrocyte     98 9018 Erythrocyte      15</a:t>
            </a:r>
          </a:p>
          <a:p>
            <a:r>
              <a:rPr lang="en-US" altLang="zh-CN" dirty="0"/>
              <a:t>Glial          312 6514       Glial      66</a:t>
            </a:r>
          </a:p>
          <a:p>
            <a:r>
              <a:rPr lang="en-US" altLang="zh-CN" dirty="0"/>
              <a:t>LUM-1          120 2033       LUM-1     485</a:t>
            </a:r>
          </a:p>
          <a:p>
            <a:r>
              <a:rPr lang="en-US" altLang="zh-CN" dirty="0"/>
              <a:t>Mitotic        197 4038     Mitotic     177</a:t>
            </a:r>
          </a:p>
          <a:p>
            <a:r>
              <a:rPr lang="en-US" altLang="zh-CN" dirty="0" err="1"/>
              <a:t>Ms</a:t>
            </a:r>
            <a:r>
              <a:rPr lang="en-US" altLang="zh-CN" dirty="0"/>
              <a:t>-K           187 3763        </a:t>
            </a:r>
            <a:r>
              <a:rPr lang="en-US" altLang="zh-CN" dirty="0" err="1"/>
              <a:t>Ms</a:t>
            </a:r>
            <a:r>
              <a:rPr lang="en-US" altLang="zh-CN" dirty="0"/>
              <a:t>-K     184</a:t>
            </a:r>
          </a:p>
          <a:p>
            <a:r>
              <a:rPr lang="en-US" altLang="zh-CN" dirty="0" err="1"/>
              <a:t>Ms</a:t>
            </a:r>
            <a:r>
              <a:rPr lang="en-US" altLang="zh-CN" dirty="0"/>
              <a:t>-T           198 3840        </a:t>
            </a:r>
            <a:r>
              <a:rPr lang="en-US" altLang="zh-CN" dirty="0" err="1"/>
              <a:t>Ms</a:t>
            </a:r>
            <a:r>
              <a:rPr lang="en-US" altLang="zh-CN" dirty="0"/>
              <a:t>-T     187</a:t>
            </a:r>
          </a:p>
          <a:p>
            <a:r>
              <a:rPr lang="en-US" altLang="zh-CN" dirty="0"/>
              <a:t>PROM1-0         41  643     PROM1-0     991</a:t>
            </a:r>
          </a:p>
          <a:p>
            <a:r>
              <a:rPr lang="en-US" altLang="zh-CN" dirty="0"/>
              <a:t>PROM1-F        138 2299     PROM1-F     344</a:t>
            </a:r>
          </a:p>
          <a:p>
            <a:r>
              <a:rPr lang="en-US" altLang="zh-CN" dirty="0"/>
              <a:t>PROM1-V        191 4116     PROM1-V     140</a:t>
            </a:r>
          </a:p>
          <a:p>
            <a:r>
              <a:rPr lang="en-US" altLang="zh-CN" dirty="0"/>
              <a:t>T              231 5236           T     121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4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49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http://version10.string-db.org/10/p/4097451306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73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3738-020A-446A-94E9-31A379A10A7A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2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DE03-E97E-464B-AE5F-914C6A8B48DE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4AC5-4702-4727-A747-38AF8FFAD8CD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BE0B3-124F-4332-8FC0-993DF135F2F1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31BE-81D9-4C99-B558-E4BF12EC3564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CC1A-11CA-4C8B-827E-9843406866CA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53BE-89F2-48F1-875F-4491E365AAB5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6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A13-8707-47DB-B2DC-F8B0A4A78ECA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6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A677-97DF-42B1-953A-BA0262D5A8F9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8830-FDEF-44BD-98A3-C91A3630764F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6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基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3635-B556-4C01-BA04-11943493247A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22000" y="855133"/>
            <a:ext cx="81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0821" y="354683"/>
            <a:ext cx="8100000" cy="4673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5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E554C55-489C-4CDF-8AE8-57FB6AB86D92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8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CDF96B-7EDC-46DF-90FC-609B09E0F767}" type="datetime1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2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6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44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single-cell transcriptome landscape in human stomach</a:t>
            </a:r>
            <a:endParaRPr lang="zh-CN" alt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9AEC2208-1849-42C1-83DE-8D4426B59247}" type="datetime1">
              <a:rPr lang="en-US" altLang="zh-CN" smtClean="0">
                <a:latin typeface="Arial" panose="020B0604020202020204" pitchFamily="34" charset="0"/>
                <a:cs typeface="Arial" panose="020B0604020202020204" pitchFamily="34" charset="0"/>
              </a:rPr>
              <a:t>6/5/2019</a:t>
            </a:fld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03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gene expression regulation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6E7760-4D82-49B3-A818-2F44E2FD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21" y="1172950"/>
            <a:ext cx="432000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730D1A-AB5F-4D05-B68B-D65354AF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1" y="117295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7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gene expression regulation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237F4E-6FF5-47EF-B9D8-C63D45E6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9" y="1033613"/>
            <a:ext cx="2520000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EECBD8-640E-4C62-994F-06A8AD2C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0" y="3765183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57A701-EA1C-4342-AA10-80E834E8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821" y="1120915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F09AA6-26DD-48B2-B866-AE1E705FC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21" y="1252582"/>
            <a:ext cx="2520000" cy="229090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co-expression modules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D76BA27-CE90-4CFB-AB1A-0C710437A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3" y="1114728"/>
            <a:ext cx="2520000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4413A5-D7F8-42AA-B936-C6A760359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52" y="3966692"/>
            <a:ext cx="2520001" cy="22909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8694E7-7FA9-439A-86A4-E53186A0E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661" y="1326197"/>
            <a:ext cx="2653160" cy="48239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9BB8B8-B038-42FC-ACC7-10D5590BDB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13" b="34286"/>
          <a:stretch/>
        </p:blipFill>
        <p:spPr>
          <a:xfrm>
            <a:off x="3449457" y="3660180"/>
            <a:ext cx="2160000" cy="24899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F423AA5-1458-47B4-8BBA-4CA5131D48A2}"/>
              </a:ext>
            </a:extLst>
          </p:cNvPr>
          <p:cNvSpPr txBox="1"/>
          <p:nvPr/>
        </p:nvSpPr>
        <p:spPr>
          <a:xfrm>
            <a:off x="446173" y="852647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5E2DEE-8E17-4603-89D0-92432FF52A05}"/>
              </a:ext>
            </a:extLst>
          </p:cNvPr>
          <p:cNvSpPr txBox="1"/>
          <p:nvPr/>
        </p:nvSpPr>
        <p:spPr>
          <a:xfrm>
            <a:off x="446173" y="3553312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EDD11D-04BD-42CE-9722-A5D2B98A7927}"/>
              </a:ext>
            </a:extLst>
          </p:cNvPr>
          <p:cNvSpPr txBox="1"/>
          <p:nvPr/>
        </p:nvSpPr>
        <p:spPr>
          <a:xfrm>
            <a:off x="3171081" y="852647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E8763F-3A4C-4F1C-9BF6-ED3CD6C81F55}"/>
              </a:ext>
            </a:extLst>
          </p:cNvPr>
          <p:cNvSpPr txBox="1"/>
          <p:nvPr/>
        </p:nvSpPr>
        <p:spPr>
          <a:xfrm>
            <a:off x="3171081" y="3553312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320C4C-1916-4BB3-8163-4093E3645E3D}"/>
              </a:ext>
            </a:extLst>
          </p:cNvPr>
          <p:cNvSpPr txBox="1"/>
          <p:nvPr/>
        </p:nvSpPr>
        <p:spPr>
          <a:xfrm>
            <a:off x="5663413" y="852647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993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module map across cell types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867F1AD-E48B-4412-9A56-781668D2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270093"/>
            <a:ext cx="4680000" cy="46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D288BE-722B-4FE4-A7D7-24C3D82BF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821" y="1899000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5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C6D446-D897-4EDF-AB2A-B65D635665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8" r="10362"/>
          <a:stretch/>
        </p:blipFill>
        <p:spPr>
          <a:xfrm>
            <a:off x="4926563" y="975802"/>
            <a:ext cx="3679836" cy="396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Module case 1: Epi-19 (M45)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ED7F1-5AAE-484B-B2AA-C49D48454F4C}"/>
              </a:ext>
            </a:extLst>
          </p:cNvPr>
          <p:cNvSpPr txBox="1"/>
          <p:nvPr/>
        </p:nvSpPr>
        <p:spPr>
          <a:xfrm>
            <a:off x="5436868" y="4597248"/>
            <a:ext cx="265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PPI enrichment p-value: 0</a:t>
            </a:r>
            <a:endParaRPr lang="zh-CN" altLang="en-US" sz="1600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8CE8B53D-2EEC-480E-99CF-730570F834B9}"/>
              </a:ext>
            </a:extLst>
          </p:cNvPr>
          <p:cNvSpPr/>
          <p:nvPr/>
        </p:nvSpPr>
        <p:spPr>
          <a:xfrm>
            <a:off x="361355" y="2288497"/>
            <a:ext cx="158620" cy="14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205B23-E238-4E56-8A88-EF18963C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75" y="975802"/>
            <a:ext cx="2520000" cy="25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41B36EF-B2A1-4B59-9E21-9829D0A4B199}"/>
              </a:ext>
            </a:extLst>
          </p:cNvPr>
          <p:cNvSpPr txBox="1"/>
          <p:nvPr/>
        </p:nvSpPr>
        <p:spPr>
          <a:xfrm>
            <a:off x="809224" y="3521349"/>
            <a:ext cx="1651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M45: 75 genes</a:t>
            </a:r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A5642B-85FC-40F2-8743-9F9EE8B40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75" y="4012162"/>
            <a:ext cx="4123637" cy="226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37BCA3-C4E6-42B5-8EA5-C925C98C74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423"/>
          <a:stretch/>
        </p:blipFill>
        <p:spPr>
          <a:xfrm>
            <a:off x="3647604" y="1479120"/>
            <a:ext cx="1549547" cy="7653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E215F00-327D-4396-A04A-BA9CBC408E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819" r="30066"/>
          <a:stretch/>
        </p:blipFill>
        <p:spPr>
          <a:xfrm>
            <a:off x="3647604" y="2262911"/>
            <a:ext cx="1324282" cy="7653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579D2B0-5351-4A5C-B879-1FF7348D59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904"/>
          <a:stretch/>
        </p:blipFill>
        <p:spPr>
          <a:xfrm>
            <a:off x="3647604" y="3046702"/>
            <a:ext cx="1241040" cy="76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3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9E3F091-496E-497B-B6A5-34C7275C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5" y="4012162"/>
            <a:ext cx="4123636" cy="226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B8F32E-1C84-449A-9DB8-FC6F36CEA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75" y="975802"/>
            <a:ext cx="2520000" cy="25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Module case 2: </a:t>
            </a:r>
            <a:r>
              <a:rPr lang="en-US" altLang="zh-CN" dirty="0" err="1"/>
              <a:t>Ms</a:t>
            </a:r>
            <a:r>
              <a:rPr lang="en-US" altLang="zh-CN" dirty="0"/>
              <a:t>-T (M803)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ED7F1-5AAE-484B-B2AA-C49D48454F4C}"/>
              </a:ext>
            </a:extLst>
          </p:cNvPr>
          <p:cNvSpPr txBox="1"/>
          <p:nvPr/>
        </p:nvSpPr>
        <p:spPr>
          <a:xfrm>
            <a:off x="5311208" y="3495802"/>
            <a:ext cx="265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PPI enrichment p-value: 0</a:t>
            </a:r>
            <a:endParaRPr lang="zh-CN" altLang="en-US" sz="1600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8CE8B53D-2EEC-480E-99CF-730570F834B9}"/>
              </a:ext>
            </a:extLst>
          </p:cNvPr>
          <p:cNvSpPr/>
          <p:nvPr/>
        </p:nvSpPr>
        <p:spPr>
          <a:xfrm>
            <a:off x="361355" y="1877476"/>
            <a:ext cx="158620" cy="14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1B36EF-B2A1-4B59-9E21-9829D0A4B199}"/>
              </a:ext>
            </a:extLst>
          </p:cNvPr>
          <p:cNvSpPr txBox="1"/>
          <p:nvPr/>
        </p:nvSpPr>
        <p:spPr>
          <a:xfrm>
            <a:off x="641273" y="3495802"/>
            <a:ext cx="1651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M803: 10 genes</a:t>
            </a:r>
            <a:endParaRPr lang="zh-CN" alt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4327961-1E7A-4F17-8F7F-DFF1FFF924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6" r="24898"/>
          <a:stretch/>
        </p:blipFill>
        <p:spPr>
          <a:xfrm>
            <a:off x="4660821" y="975802"/>
            <a:ext cx="3960000" cy="275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4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1CA2E02-95E8-44FE-BE26-262B730E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4014000"/>
            <a:ext cx="4123636" cy="226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F41A58-7915-4A54-8AE8-EF289B650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75" y="975600"/>
            <a:ext cx="2520000" cy="25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Module case 3: T (M1217)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ED7F1-5AAE-484B-B2AA-C49D48454F4C}"/>
              </a:ext>
            </a:extLst>
          </p:cNvPr>
          <p:cNvSpPr txBox="1"/>
          <p:nvPr/>
        </p:nvSpPr>
        <p:spPr>
          <a:xfrm>
            <a:off x="4775810" y="4086482"/>
            <a:ext cx="356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Pathway enrichment p-value: 2.43</a:t>
            </a:r>
            <a:r>
              <a:rPr lang="en-US" altLang="zh-CN" sz="1600" baseline="30000" dirty="0"/>
              <a:t>-15</a:t>
            </a:r>
            <a:endParaRPr lang="zh-CN" altLang="en-US" sz="1600" baseline="30000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8CE8B53D-2EEC-480E-99CF-730570F834B9}"/>
              </a:ext>
            </a:extLst>
          </p:cNvPr>
          <p:cNvSpPr/>
          <p:nvPr/>
        </p:nvSpPr>
        <p:spPr>
          <a:xfrm>
            <a:off x="361355" y="2722026"/>
            <a:ext cx="158620" cy="14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1B36EF-B2A1-4B59-9E21-9829D0A4B199}"/>
              </a:ext>
            </a:extLst>
          </p:cNvPr>
          <p:cNvSpPr txBox="1"/>
          <p:nvPr/>
        </p:nvSpPr>
        <p:spPr>
          <a:xfrm>
            <a:off x="641273" y="3495802"/>
            <a:ext cx="1651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M1217: 12 genes</a:t>
            </a:r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5F843E-E685-42ED-8534-778EA485D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185" y="970910"/>
            <a:ext cx="4123636" cy="310944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EB2AAD7-08F2-4BD4-A727-C7340E80FE6B}"/>
              </a:ext>
            </a:extLst>
          </p:cNvPr>
          <p:cNvSpPr/>
          <p:nvPr/>
        </p:nvSpPr>
        <p:spPr>
          <a:xfrm>
            <a:off x="4527665" y="3857514"/>
            <a:ext cx="623455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4446F9-9A8A-40D8-B9A9-1F030D738AF1}"/>
              </a:ext>
            </a:extLst>
          </p:cNvPr>
          <p:cNvSpPr/>
          <p:nvPr/>
        </p:nvSpPr>
        <p:spPr>
          <a:xfrm>
            <a:off x="7669721" y="1030602"/>
            <a:ext cx="890079" cy="33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484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800100" y="2703513"/>
            <a:ext cx="7543800" cy="1450975"/>
          </a:xfrm>
        </p:spPr>
        <p:txBody>
          <a:bodyPr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7EA99A-6451-46C0-80E5-503B8E2E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5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9C1576-F978-4761-95C1-1467518387B4}"/>
              </a:ext>
            </a:extLst>
          </p:cNvPr>
          <p:cNvSpPr txBox="1"/>
          <p:nvPr/>
        </p:nvSpPr>
        <p:spPr>
          <a:xfrm>
            <a:off x="516800" y="1206631"/>
            <a:ext cx="7835348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Tissues (esophagus, stomach, small intestine, large intestine and ovary)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Cell type annotation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Cell type composition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Common regulators for each cell type / Gene regulatory network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Trajectory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System level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</a:rPr>
              <a:t>The cell composition along the digestive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</a:rPr>
              <a:t>The difference between the same cell type across tissues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E2F226B-A713-47D3-AB24-3BEF2E58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3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Single-cell sequencing for the human tissues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2555228" y="2057224"/>
            <a:ext cx="360000" cy="30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141283" y="2057224"/>
            <a:ext cx="360000" cy="30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063325" y="1890344"/>
            <a:ext cx="896271" cy="640704"/>
            <a:chOff x="3659083" y="2581391"/>
            <a:chExt cx="1260000" cy="900718"/>
          </a:xfrm>
        </p:grpSpPr>
        <p:pic>
          <p:nvPicPr>
            <p:cNvPr id="13" name="Picture 2" descr="https://pngimage.net/wp-content/uploads/2018/06/96-well-plate-png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t="3799" r="1369" b="3799"/>
            <a:stretch/>
          </p:blipFill>
          <p:spPr bwMode="auto">
            <a:xfrm>
              <a:off x="3659083" y="2959541"/>
              <a:ext cx="1260000" cy="52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pngimage.net/wp-content/uploads/2018/06/96-well-plate-png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t="3799" r="1369" b="3799"/>
            <a:stretch/>
          </p:blipFill>
          <p:spPr bwMode="auto">
            <a:xfrm>
              <a:off x="3659083" y="2770466"/>
              <a:ext cx="1260000" cy="52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pngimage.net/wp-content/uploads/2018/06/96-well-plate-png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t="3799" r="1369" b="3799"/>
            <a:stretch/>
          </p:blipFill>
          <p:spPr bwMode="auto">
            <a:xfrm>
              <a:off x="3659083" y="2581391"/>
              <a:ext cx="1260000" cy="52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241" y="1130696"/>
            <a:ext cx="2160000" cy="2160000"/>
          </a:xfrm>
          <a:prstGeom prst="rect">
            <a:avLst/>
          </a:prstGeom>
        </p:spPr>
      </p:pic>
      <p:pic>
        <p:nvPicPr>
          <p:cNvPr id="8" name="Picture 2" descr="https://coursesandconferences.wellcomegenomecampus.org/wp-content/uploads/2018/08/NGS-460x46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514" y="185069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箭头 15"/>
          <p:cNvSpPr/>
          <p:nvPr/>
        </p:nvSpPr>
        <p:spPr>
          <a:xfrm>
            <a:off x="5524659" y="2057224"/>
            <a:ext cx="360000" cy="30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2427D6-867F-454D-848A-C91CAA3F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C07AAF-133C-4F92-B3CF-EE9920540D67}"/>
              </a:ext>
            </a:extLst>
          </p:cNvPr>
          <p:cNvSpPr/>
          <p:nvPr/>
        </p:nvSpPr>
        <p:spPr>
          <a:xfrm>
            <a:off x="2636424" y="2660376"/>
            <a:ext cx="1750072" cy="524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New cell barcodes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12 x 8 </a:t>
            </a:r>
            <a:r>
              <a:rPr lang="zh-CN" altLang="en-US" sz="1600" dirty="0">
                <a:solidFill>
                  <a:schemeClr val="tx1"/>
                </a:solidFill>
              </a:rPr>
              <a:t>→</a:t>
            </a:r>
            <a:r>
              <a:rPr lang="en-US" altLang="zh-CN" sz="1600" dirty="0">
                <a:solidFill>
                  <a:schemeClr val="tx1"/>
                </a:solidFill>
              </a:rPr>
              <a:t> 0 x 96)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1B9FB3B-2363-4E77-B3B3-9C8DC7C16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21" y="3672746"/>
            <a:ext cx="2772000" cy="2217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51D7B34-8FE2-4A93-81E6-1045BEFAE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3934" y="3752536"/>
            <a:ext cx="3096000" cy="24768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3D8E045-2D72-49A1-A0C4-ED2A18FF691E}"/>
              </a:ext>
            </a:extLst>
          </p:cNvPr>
          <p:cNvSpPr/>
          <p:nvPr/>
        </p:nvSpPr>
        <p:spPr>
          <a:xfrm>
            <a:off x="1206500" y="4669149"/>
            <a:ext cx="212725" cy="212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F68EDA8-6636-4FA4-8D23-FAD351608622}"/>
              </a:ext>
            </a:extLst>
          </p:cNvPr>
          <p:cNvSpPr txBox="1"/>
          <p:nvPr/>
        </p:nvSpPr>
        <p:spPr>
          <a:xfrm>
            <a:off x="6689697" y="4336632"/>
            <a:ext cx="1719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Rescued 4</a:t>
            </a:r>
            <a:r>
              <a:rPr lang="en-US" altLang="zh-CN" sz="1600" baseline="30000" dirty="0"/>
              <a:t>th</a:t>
            </a:r>
            <a:r>
              <a:rPr lang="en-US" altLang="zh-CN" sz="1600" dirty="0"/>
              <a:t> row</a:t>
            </a:r>
          </a:p>
          <a:p>
            <a:endParaRPr lang="en-US" altLang="zh-CN" sz="1600" dirty="0"/>
          </a:p>
          <a:p>
            <a:r>
              <a:rPr lang="en-US" altLang="zh-CN" sz="1600" dirty="0"/>
              <a:t>Abnormal CB #28:   </a:t>
            </a:r>
          </a:p>
          <a:p>
            <a:r>
              <a:rPr lang="en-US" altLang="zh-CN" sz="1600" dirty="0"/>
              <a:t>GTCGGCAG</a:t>
            </a:r>
            <a:endParaRPr lang="zh-CN" altLang="en-US" sz="1600" dirty="0"/>
          </a:p>
        </p:txBody>
      </p:sp>
      <p:pic>
        <p:nvPicPr>
          <p:cNvPr id="26" name="图形 25" descr="胃">
            <a:extLst>
              <a:ext uri="{FF2B5EF4-FFF2-40B4-BE49-F238E27FC236}">
                <a16:creationId xmlns:a16="http://schemas.microsoft.com/office/drawing/2014/main" id="{222672FF-02C1-4D65-8DE8-0886E25955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483" y="1580696"/>
            <a:ext cx="1260000" cy="1260000"/>
          </a:xfrm>
          <a:prstGeom prst="rect">
            <a:avLst/>
          </a:prstGeom>
        </p:spPr>
      </p:pic>
      <p:pic>
        <p:nvPicPr>
          <p:cNvPr id="28" name="图形 27" descr="选中标记">
            <a:extLst>
              <a:ext uri="{FF2B5EF4-FFF2-40B4-BE49-F238E27FC236}">
                <a16:creationId xmlns:a16="http://schemas.microsoft.com/office/drawing/2014/main" id="{9FD6A390-E278-4660-B00D-909961D942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6847" y="4420880"/>
            <a:ext cx="180000" cy="180000"/>
          </a:xfrm>
          <a:prstGeom prst="rect">
            <a:avLst/>
          </a:prstGeom>
        </p:spPr>
      </p:pic>
      <p:pic>
        <p:nvPicPr>
          <p:cNvPr id="30" name="图形 29" descr="关闭">
            <a:extLst>
              <a:ext uri="{FF2B5EF4-FFF2-40B4-BE49-F238E27FC236}">
                <a16:creationId xmlns:a16="http://schemas.microsoft.com/office/drawing/2014/main" id="{8CD5517D-C1EF-4772-A37F-A72B2963B3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47" y="4908120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4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Quality control (QC) of cells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B23B4E-D3EF-47AA-ABFE-3F5F5FFA2086}"/>
              </a:ext>
            </a:extLst>
          </p:cNvPr>
          <p:cNvSpPr txBox="1"/>
          <p:nvPr/>
        </p:nvSpPr>
        <p:spPr>
          <a:xfrm>
            <a:off x="516800" y="950690"/>
            <a:ext cx="56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67.10% (3,092 / 4,608) of cells passed the filtering process.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413953-4E68-42B2-B95D-1F38A19B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4BE002-58EF-4219-8461-AF7DB455EE69}"/>
              </a:ext>
            </a:extLst>
          </p:cNvPr>
          <p:cNvSpPr txBox="1"/>
          <p:nvPr/>
        </p:nvSpPr>
        <p:spPr>
          <a:xfrm>
            <a:off x="516800" y="4634459"/>
            <a:ext cx="7270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the 3,092 cells after QC:</a:t>
            </a:r>
          </a:p>
          <a:p>
            <a:r>
              <a:rPr lang="en-US" altLang="zh-CN" dirty="0"/>
              <a:t>    1.94 million clean reads</a:t>
            </a:r>
          </a:p>
          <a:p>
            <a:r>
              <a:rPr lang="en-US" altLang="zh-CN" dirty="0"/>
              <a:t>    4,230 detected genes</a:t>
            </a:r>
          </a:p>
          <a:p>
            <a:r>
              <a:rPr lang="en-US" altLang="zh-CN" dirty="0"/>
              <a:t>    23,866 UMIs.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F51CBF-FB62-4E33-84D3-D2439B58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0" y="1448668"/>
            <a:ext cx="2880000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FAEA97-5618-4A96-BD2F-DBDFAF27A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800" y="1623376"/>
            <a:ext cx="2520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1E0D6D-19DC-4520-AD2A-72D143B42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821" y="1623376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6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FDC7544-A4AA-4D42-9228-D7F00BB6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21" y="892021"/>
            <a:ext cx="3420000" cy="34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cell type identification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06DB4-F48C-4A77-B7D1-5F3DED8E1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73" b="6393"/>
          <a:stretch/>
        </p:blipFill>
        <p:spPr>
          <a:xfrm>
            <a:off x="520822" y="892281"/>
            <a:ext cx="4103999" cy="34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85AF3D-78C7-4A43-B1B4-9EAC645CD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21" y="4325114"/>
            <a:ext cx="1980000" cy="19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D180180-7E19-480E-835C-2DD7DF948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821" y="4325114"/>
            <a:ext cx="1980000" cy="19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5242724-B591-4CA0-AB35-49A06B97C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0821" y="4325114"/>
            <a:ext cx="1980000" cy="19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7E2972-9C7E-4B1A-92AC-90A81B63E3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0821" y="4325114"/>
            <a:ext cx="1980000" cy="198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38175F0-01A0-46FE-9FB2-BE9104BA68CE}"/>
              </a:ext>
            </a:extLst>
          </p:cNvPr>
          <p:cNvSpPr/>
          <p:nvPr/>
        </p:nvSpPr>
        <p:spPr>
          <a:xfrm>
            <a:off x="5646226" y="3344637"/>
            <a:ext cx="216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BE1367-13AF-4FE4-AF1E-2DC55FCAE591}"/>
              </a:ext>
            </a:extLst>
          </p:cNvPr>
          <p:cNvSpPr/>
          <p:nvPr/>
        </p:nvSpPr>
        <p:spPr>
          <a:xfrm>
            <a:off x="5653219" y="3344637"/>
            <a:ext cx="108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295615-C71E-4820-90B6-B5AA37F13D32}"/>
              </a:ext>
            </a:extLst>
          </p:cNvPr>
          <p:cNvSpPr/>
          <p:nvPr/>
        </p:nvSpPr>
        <p:spPr>
          <a:xfrm rot="16200000">
            <a:off x="5373009" y="3805125"/>
            <a:ext cx="560421" cy="215444"/>
          </a:xfrm>
          <a:prstGeom prst="rect">
            <a:avLst/>
          </a:prstGeom>
          <a:noFill/>
        </p:spPr>
        <p:txBody>
          <a:bodyPr wrap="square" lIns="36000" rIns="18000" anchor="ctr">
            <a:spAutoFit/>
          </a:bodyPr>
          <a:lstStyle/>
          <a:p>
            <a:pPr algn="r"/>
            <a:r>
              <a:rPr lang="en-US" altLang="zh-CN" sz="800" dirty="0"/>
              <a:t>Erythrocyte</a:t>
            </a:r>
            <a:endParaRPr lang="zh-CN" altLang="en-US" sz="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B7015-9639-490D-AF85-9A3E5024B0D2}"/>
              </a:ext>
            </a:extLst>
          </p:cNvPr>
          <p:cNvSpPr txBox="1"/>
          <p:nvPr/>
        </p:nvSpPr>
        <p:spPr>
          <a:xfrm>
            <a:off x="443204" y="8920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01025A-BC9F-4FCB-AAC2-DEF4C52CE48E}"/>
              </a:ext>
            </a:extLst>
          </p:cNvPr>
          <p:cNvSpPr txBox="1"/>
          <p:nvPr/>
        </p:nvSpPr>
        <p:spPr>
          <a:xfrm>
            <a:off x="4818266" y="8920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9692D9-2818-4E32-9605-38C39A208225}"/>
              </a:ext>
            </a:extLst>
          </p:cNvPr>
          <p:cNvSpPr txBox="1"/>
          <p:nvPr/>
        </p:nvSpPr>
        <p:spPr>
          <a:xfrm>
            <a:off x="443204" y="4127355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11" name="图形 10" descr="试管">
            <a:extLst>
              <a:ext uri="{FF2B5EF4-FFF2-40B4-BE49-F238E27FC236}">
                <a16:creationId xmlns:a16="http://schemas.microsoft.com/office/drawing/2014/main" id="{FA83F0E9-7D16-48FB-9056-006508CA5E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48812" y="4496687"/>
            <a:ext cx="364559" cy="36455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9AB7090-4E86-4C42-B0FE-1181942A0FB0}"/>
              </a:ext>
            </a:extLst>
          </p:cNvPr>
          <p:cNvSpPr txBox="1"/>
          <p:nvPr/>
        </p:nvSpPr>
        <p:spPr>
          <a:xfrm>
            <a:off x="8429543" y="4127355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22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cell type annotation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AE0962-A912-4ECC-84DD-16237D5D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21" y="1615588"/>
            <a:ext cx="3420000" cy="34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F3B84C-2F50-41B5-921B-3E2CF45C3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1" y="1483426"/>
            <a:ext cx="4534554" cy="36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cell composition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BEEAD6-1771-45EA-9FE3-FC271B8B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22" y="1140903"/>
            <a:ext cx="3600000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7724AF-7B45-4577-99C0-5F4794B9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80" y="1140903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gene expression regulation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C76F1B-8676-4DA1-BB0F-0607267D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46" y="992015"/>
            <a:ext cx="2399661" cy="23996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AA8A0F-99D9-4033-89E0-0C76C9E4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881" y="1359935"/>
            <a:ext cx="4063482" cy="40634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275CAC-764A-489C-818A-E35C1A28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8" y="3391676"/>
            <a:ext cx="2897155" cy="28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5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gene expression regulation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61CD0A-4F5D-4E13-886C-46DD0C26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21" y="1260947"/>
            <a:ext cx="3600000" cy="36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B9A76D-AD30-403E-AB06-23168B62F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26094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9855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10361</TotalTime>
  <Words>478</Words>
  <Application>Microsoft Office PowerPoint</Application>
  <PresentationFormat>全屏显示(4:3)</PresentationFormat>
  <Paragraphs>110</Paragraphs>
  <Slides>17</Slides>
  <Notes>12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回顾</vt:lpstr>
      <vt:lpstr>The single-cell transcriptome landscape in human stomach</vt:lpstr>
      <vt:lpstr>Content</vt:lpstr>
      <vt:lpstr>Single-cell sequencing for the human tissues</vt:lpstr>
      <vt:lpstr>Quality control (QC) of cells</vt:lpstr>
      <vt:lpstr>Stomach: cell type identification</vt:lpstr>
      <vt:lpstr>Stomach: cell type annotation</vt:lpstr>
      <vt:lpstr>Stomach: cell composition</vt:lpstr>
      <vt:lpstr>Stomach: gene expression regulation</vt:lpstr>
      <vt:lpstr>Stomach: gene expression regulation</vt:lpstr>
      <vt:lpstr>Stomach: gene expression regulation</vt:lpstr>
      <vt:lpstr>Stomach: gene expression regulation</vt:lpstr>
      <vt:lpstr>Stomach: co-expression modules</vt:lpstr>
      <vt:lpstr>Stomach: module map across cell types</vt:lpstr>
      <vt:lpstr>Module case 1: Epi-19 (M45)</vt:lpstr>
      <vt:lpstr>Module case 2: Ms-T (M803)</vt:lpstr>
      <vt:lpstr>Module case 3: T (M1217)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GeACT_analysis_report</dc:title>
  <dc:creator>Feng Tian</dc:creator>
  <cp:lastModifiedBy>Tian Feng</cp:lastModifiedBy>
  <cp:revision>1178</cp:revision>
  <dcterms:created xsi:type="dcterms:W3CDTF">2017-07-14T15:11:14Z</dcterms:created>
  <dcterms:modified xsi:type="dcterms:W3CDTF">2019-06-05T16:06:43Z</dcterms:modified>
</cp:coreProperties>
</file>